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718" r:id="rId2"/>
    <p:sldId id="764" r:id="rId3"/>
    <p:sldId id="753" r:id="rId4"/>
    <p:sldId id="765" r:id="rId5"/>
    <p:sldId id="689" r:id="rId6"/>
    <p:sldId id="795" r:id="rId7"/>
    <p:sldId id="756" r:id="rId8"/>
    <p:sldId id="758" r:id="rId9"/>
    <p:sldId id="767" r:id="rId10"/>
    <p:sldId id="787" r:id="rId11"/>
    <p:sldId id="789" r:id="rId12"/>
    <p:sldId id="768" r:id="rId13"/>
    <p:sldId id="782" r:id="rId14"/>
    <p:sldId id="781" r:id="rId15"/>
    <p:sldId id="786" r:id="rId16"/>
    <p:sldId id="815" r:id="rId17"/>
    <p:sldId id="780" r:id="rId18"/>
    <p:sldId id="769" r:id="rId19"/>
    <p:sldId id="770" r:id="rId20"/>
    <p:sldId id="766" r:id="rId21"/>
    <p:sldId id="771" r:id="rId22"/>
    <p:sldId id="774" r:id="rId23"/>
    <p:sldId id="792" r:id="rId24"/>
    <p:sldId id="793" r:id="rId25"/>
    <p:sldId id="775" r:id="rId26"/>
    <p:sldId id="833" r:id="rId27"/>
    <p:sldId id="834" r:id="rId28"/>
    <p:sldId id="832" r:id="rId29"/>
    <p:sldId id="772" r:id="rId30"/>
    <p:sldId id="788" r:id="rId31"/>
    <p:sldId id="799" r:id="rId32"/>
    <p:sldId id="819" r:id="rId33"/>
    <p:sldId id="821" r:id="rId34"/>
    <p:sldId id="790" r:id="rId35"/>
    <p:sldId id="779" r:id="rId36"/>
    <p:sldId id="794" r:id="rId37"/>
    <p:sldId id="796" r:id="rId38"/>
    <p:sldId id="798" r:id="rId39"/>
    <p:sldId id="814" r:id="rId40"/>
    <p:sldId id="822" r:id="rId41"/>
    <p:sldId id="831" r:id="rId42"/>
    <p:sldId id="797" r:id="rId43"/>
    <p:sldId id="784" r:id="rId44"/>
    <p:sldId id="785" r:id="rId45"/>
    <p:sldId id="800" r:id="rId46"/>
    <p:sldId id="803" r:id="rId47"/>
    <p:sldId id="802" r:id="rId48"/>
    <p:sldId id="804" r:id="rId49"/>
    <p:sldId id="801" r:id="rId50"/>
    <p:sldId id="809" r:id="rId51"/>
    <p:sldId id="805" r:id="rId52"/>
    <p:sldId id="813" r:id="rId53"/>
    <p:sldId id="806" r:id="rId54"/>
    <p:sldId id="807" r:id="rId55"/>
    <p:sldId id="808" r:id="rId56"/>
    <p:sldId id="810" r:id="rId57"/>
    <p:sldId id="812" r:id="rId58"/>
    <p:sldId id="817" r:id="rId59"/>
    <p:sldId id="827" r:id="rId60"/>
    <p:sldId id="828" r:id="rId61"/>
    <p:sldId id="829" r:id="rId62"/>
    <p:sldId id="830" r:id="rId63"/>
    <p:sldId id="823" r:id="rId64"/>
    <p:sldId id="824" r:id="rId65"/>
    <p:sldId id="825" r:id="rId66"/>
    <p:sldId id="826" r:id="rId67"/>
    <p:sldId id="778" r:id="rId68"/>
    <p:sldId id="749" r:id="rId69"/>
    <p:sldId id="688" r:id="rId70"/>
    <p:sldId id="754" r:id="rId71"/>
    <p:sldId id="735" r:id="rId72"/>
    <p:sldId id="737" r:id="rId73"/>
    <p:sldId id="736" r:id="rId74"/>
    <p:sldId id="738" r:id="rId75"/>
    <p:sldId id="739" r:id="rId76"/>
    <p:sldId id="763" r:id="rId77"/>
    <p:sldId id="750" r:id="rId78"/>
    <p:sldId id="740" r:id="rId79"/>
    <p:sldId id="741" r:id="rId80"/>
    <p:sldId id="742" r:id="rId81"/>
    <p:sldId id="744" r:id="rId82"/>
    <p:sldId id="745" r:id="rId83"/>
    <p:sldId id="746" r:id="rId84"/>
    <p:sldId id="748" r:id="rId85"/>
    <p:sldId id="759" r:id="rId86"/>
    <p:sldId id="751" r:id="rId87"/>
    <p:sldId id="752" r:id="rId88"/>
    <p:sldId id="760" r:id="rId89"/>
    <p:sldId id="706" r:id="rId90"/>
    <p:sldId id="707" r:id="rId91"/>
    <p:sldId id="709" r:id="rId92"/>
    <p:sldId id="710" r:id="rId93"/>
    <p:sldId id="711" r:id="rId94"/>
    <p:sldId id="733" r:id="rId95"/>
    <p:sldId id="712" r:id="rId96"/>
    <p:sldId id="727" r:id="rId97"/>
    <p:sldId id="713" r:id="rId98"/>
    <p:sldId id="762" r:id="rId99"/>
    <p:sldId id="714" r:id="rId100"/>
    <p:sldId id="715" r:id="rId101"/>
    <p:sldId id="716" r:id="rId102"/>
    <p:sldId id="717" r:id="rId103"/>
    <p:sldId id="732" r:id="rId104"/>
    <p:sldId id="720" r:id="rId105"/>
    <p:sldId id="721" r:id="rId106"/>
    <p:sldId id="761" r:id="rId107"/>
    <p:sldId id="722" r:id="rId108"/>
    <p:sldId id="729" r:id="rId109"/>
    <p:sldId id="675" r:id="rId110"/>
    <p:sldId id="723" r:id="rId111"/>
    <p:sldId id="725" r:id="rId112"/>
    <p:sldId id="726" r:id="rId113"/>
    <p:sldId id="728" r:id="rId114"/>
    <p:sldId id="731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0D84-F5D7-9B70-9890-F11627CA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88B9-5048-4286-6B90-BF770E96C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60B85-733C-0CEA-0F4A-01F13099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7947-BAE2-05E5-8B98-07BF49B23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7ED0-CA13-67C6-A8CC-AAC6CE9F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E86E1-1C74-AB75-8BEF-6441969E8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84294-5F55-DF83-C49E-6726D2BE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48D7-3346-442C-F97B-70FCCD587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6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CBC0-2BF4-8B06-B997-33F95588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B7A7-E2C8-31A2-032A-64E4AB13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23B2-88A3-3170-2CE5-53E8EA3F8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46F3-7C09-B3BD-BD67-FD5F1B53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4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81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88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92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6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59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86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52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92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4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219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5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62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50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1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919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40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1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1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05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84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9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56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06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3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70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93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55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09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87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8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94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9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4.png"/><Relationship Id="rId5" Type="http://schemas.openxmlformats.org/officeDocument/2006/relationships/image" Target="../media/image83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also use </a:t>
                </a:r>
                <a:r>
                  <a:rPr lang="en-US" b="1" dirty="0">
                    <a:latin typeface="+mn-lt"/>
                  </a:rPr>
                  <a:t>OR-construction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Assume independence of the distance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1−( 1−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OR-construction is positive if any mini-hash exceeds threshold – OR operator </a:t>
                </a:r>
              </a:p>
              <a:p>
                <a:r>
                  <a:rPr lang="en-US" dirty="0">
                    <a:latin typeface="+mn-lt"/>
                  </a:rPr>
                  <a:t>OR-construction </a:t>
                </a:r>
                <a:r>
                  <a:rPr lang="en-US" b="1" dirty="0">
                    <a:latin typeface="+mn-lt"/>
                  </a:rPr>
                  <a:t>increases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get the best of both by combining AND-construction and OR-construction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r hashes per band</a:t>
                </a:r>
              </a:p>
              <a:p>
                <a:pPr lvl="1"/>
                <a:r>
                  <a:rPr lang="en-US" dirty="0">
                    <a:latin typeface="+mn-lt"/>
                  </a:rPr>
                  <a:t>d bands</a:t>
                </a:r>
              </a:p>
              <a:p>
                <a:r>
                  <a:rPr lang="en-US" dirty="0">
                    <a:latin typeface="+mn-lt"/>
                  </a:rPr>
                  <a:t>Option 1: AND-OR-Construction – apply AND-Construction first then apply OR-Construction, giving sensitivity: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Option 2: OR-AND-Construction – apply OR-Construction first then apply AND-Construction, giving sensitivity: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  <a:blipFill>
                <a:blip r:embed="rId3"/>
                <a:stretch>
                  <a:fillRect l="-1111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Increased sensitivity for both constructions </a:t>
                </a:r>
              </a:p>
              <a:p>
                <a:pPr lvl="1"/>
                <a:r>
                  <a:rPr lang="en-US" dirty="0">
                    <a:latin typeface="+mn-lt"/>
                  </a:rPr>
                  <a:t>AND-OR-Construction slightly biased to negative cases</a:t>
                </a:r>
              </a:p>
              <a:p>
                <a:pPr lvl="1"/>
                <a:r>
                  <a:rPr lang="en-US" dirty="0">
                    <a:latin typeface="+mn-lt"/>
                  </a:rPr>
                  <a:t>OR-AND-Construction slightly biased to positive cases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C449DD-1C2F-4286-8E14-84FE2D48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2809"/>
              </p:ext>
            </p:extLst>
          </p:nvPr>
        </p:nvGraphicFramePr>
        <p:xfrm>
          <a:off x="735291" y="1945005"/>
          <a:ext cx="5231366" cy="296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566">
                  <a:extLst>
                    <a:ext uri="{9D8B030D-6E8A-4147-A177-3AD203B41FA5}">
                      <a16:colId xmlns:a16="http://schemas.microsoft.com/office/drawing/2014/main" val="165100182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03353438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4134289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AND-OR-Construction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OR-AND-Construction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8357875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3.9994E-04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1.3987E-02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5608157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6.3847E-03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1.2150E-01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26906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3.2008E-02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3.3345E-01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449567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9.8535E-02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5.7395E-01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8817452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2.2752E-01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7.7248E-01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5525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4.2605E-01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9.0147E-01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98563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6.6655E-01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9.6799E-01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307297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8.7850E-01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3285505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9.8601E-01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9.9960E-01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238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AND-OR construction of LSH decision function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Optimal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Notice, slope of decision function increases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4DE209-6B3F-2C8B-F81E-6731A59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34" y="2054053"/>
            <a:ext cx="4998257" cy="3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an efficient algorithm for LSH? </a:t>
                </a:r>
              </a:p>
              <a:p>
                <a:r>
                  <a:rPr lang="en-US" dirty="0">
                    <a:latin typeface="+mn-lt"/>
                  </a:rPr>
                  <a:t>Pairwise comparison is inefficient    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+mn-lt"/>
                  </a:rPr>
                  <a:t> pairs 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KD-tree</a:t>
                </a:r>
              </a:p>
              <a:p>
                <a:r>
                  <a:rPr lang="en-US" dirty="0">
                    <a:latin typeface="+mn-lt"/>
                  </a:rPr>
                  <a:t>Use hash buckets to find candidate pairs      </a:t>
                </a:r>
              </a:p>
              <a:p>
                <a:pPr lvl="1"/>
                <a:r>
                  <a:rPr lang="en-US" dirty="0">
                    <a:latin typeface="+mn-lt"/>
                  </a:rPr>
                  <a:t>Band of signature matrix hash to bucket  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More than one hash in bucket is candidate pair  </a:t>
                </a:r>
              </a:p>
              <a:p>
                <a:pPr lvl="1"/>
                <a:r>
                  <a:rPr lang="en-US" dirty="0">
                    <a:latin typeface="+mn-lt"/>
                  </a:rPr>
                  <a:t>Hashing algorithm with </a:t>
                </a:r>
                <a:r>
                  <a:rPr lang="en-US" b="1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!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3648435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6" y="1201918"/>
            <a:ext cx="3800278" cy="5554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Efficient algorithm for LSH uses hash table </a:t>
            </a:r>
          </a:p>
          <a:p>
            <a:r>
              <a:rPr lang="en-US" dirty="0">
                <a:latin typeface="+mn-lt"/>
              </a:rPr>
              <a:t>Start with hash table</a:t>
            </a:r>
          </a:p>
          <a:p>
            <a:r>
              <a:rPr lang="en-US" dirty="0">
                <a:latin typeface="+mn-lt"/>
              </a:rPr>
              <a:t>Signatures arranged in bands</a:t>
            </a:r>
          </a:p>
          <a:p>
            <a:r>
              <a:rPr lang="en-US" dirty="0">
                <a:latin typeface="+mn-lt"/>
              </a:rPr>
              <a:t>Hash signatures in bands to hash buckets   </a:t>
            </a:r>
          </a:p>
          <a:p>
            <a:r>
              <a:rPr lang="en-US" dirty="0">
                <a:latin typeface="+mn-lt"/>
              </a:rPr>
              <a:t>Match hash to same bucket indicates high similarity  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5341608" y="1050531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5341608" y="105053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5341608" y="136318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5341608" y="197858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5341608" y="167583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5341608" y="3512133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4232635" y="1459403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4232635" y="257363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4307698" y="5146101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5341608" y="2291225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5341608" y="229123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5341608" y="260387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5341608" y="3219280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5341608" y="291652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5341608" y="4792226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5341608" y="4792234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5341608" y="510488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5341608" y="572028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5341608" y="541752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3BFEC-B0B0-8D88-D86B-118F7B27561C}"/>
              </a:ext>
            </a:extLst>
          </p:cNvPr>
          <p:cNvSpPr/>
          <p:nvPr/>
        </p:nvSpPr>
        <p:spPr>
          <a:xfrm>
            <a:off x="7492490" y="1050523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D2CF4-C34A-567D-429B-C19106C59626}"/>
              </a:ext>
            </a:extLst>
          </p:cNvPr>
          <p:cNvSpPr/>
          <p:nvPr/>
        </p:nvSpPr>
        <p:spPr>
          <a:xfrm>
            <a:off x="7492490" y="105053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86E49-220F-BC93-132F-710957492C1D}"/>
              </a:ext>
            </a:extLst>
          </p:cNvPr>
          <p:cNvSpPr/>
          <p:nvPr/>
        </p:nvSpPr>
        <p:spPr>
          <a:xfrm>
            <a:off x="7492490" y="136317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6FB1B-C024-7392-D628-23DC237AF3A0}"/>
              </a:ext>
            </a:extLst>
          </p:cNvPr>
          <p:cNvSpPr/>
          <p:nvPr/>
        </p:nvSpPr>
        <p:spPr>
          <a:xfrm>
            <a:off x="7492490" y="197857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8544A0-839D-4B85-7970-A09B24F3747D}"/>
              </a:ext>
            </a:extLst>
          </p:cNvPr>
          <p:cNvSpPr/>
          <p:nvPr/>
        </p:nvSpPr>
        <p:spPr>
          <a:xfrm>
            <a:off x="7492490" y="16758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F5575F-53D5-B21B-0E6A-D923B15812BC}"/>
              </a:ext>
            </a:extLst>
          </p:cNvPr>
          <p:cNvSpPr/>
          <p:nvPr/>
        </p:nvSpPr>
        <p:spPr>
          <a:xfrm>
            <a:off x="7492490" y="3512125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CEF96-C558-89E9-E7AE-BFD9ADCDF185}"/>
              </a:ext>
            </a:extLst>
          </p:cNvPr>
          <p:cNvSpPr/>
          <p:nvPr/>
        </p:nvSpPr>
        <p:spPr>
          <a:xfrm>
            <a:off x="7492490" y="2291217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06779-AF2C-7238-14E5-3736CCEC906D}"/>
              </a:ext>
            </a:extLst>
          </p:cNvPr>
          <p:cNvSpPr/>
          <p:nvPr/>
        </p:nvSpPr>
        <p:spPr>
          <a:xfrm>
            <a:off x="7492490" y="2291225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3EEC0-5304-754C-1721-FC7882632151}"/>
              </a:ext>
            </a:extLst>
          </p:cNvPr>
          <p:cNvSpPr/>
          <p:nvPr/>
        </p:nvSpPr>
        <p:spPr>
          <a:xfrm>
            <a:off x="7492490" y="260387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27302-7B5C-46B9-6110-C47174F93164}"/>
              </a:ext>
            </a:extLst>
          </p:cNvPr>
          <p:cNvSpPr/>
          <p:nvPr/>
        </p:nvSpPr>
        <p:spPr>
          <a:xfrm>
            <a:off x="7492490" y="3219272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FE77-B80F-A3ED-1E0C-418D55CD6920}"/>
              </a:ext>
            </a:extLst>
          </p:cNvPr>
          <p:cNvSpPr/>
          <p:nvPr/>
        </p:nvSpPr>
        <p:spPr>
          <a:xfrm>
            <a:off x="7492490" y="291651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F76B9-DE1A-1907-A6F8-12566A91BF53}"/>
              </a:ext>
            </a:extLst>
          </p:cNvPr>
          <p:cNvSpPr/>
          <p:nvPr/>
        </p:nvSpPr>
        <p:spPr>
          <a:xfrm>
            <a:off x="7492490" y="4792218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334C5-220D-1C71-CD2A-0E2C2C1E4C24}"/>
              </a:ext>
            </a:extLst>
          </p:cNvPr>
          <p:cNvSpPr/>
          <p:nvPr/>
        </p:nvSpPr>
        <p:spPr>
          <a:xfrm>
            <a:off x="7492490" y="479222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79CB35-E639-752D-FFEF-4FB6C498B5F5}"/>
              </a:ext>
            </a:extLst>
          </p:cNvPr>
          <p:cNvSpPr/>
          <p:nvPr/>
        </p:nvSpPr>
        <p:spPr>
          <a:xfrm>
            <a:off x="7492490" y="51048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718EE-9D20-3ABE-0A87-0FEC8F6E31C7}"/>
              </a:ext>
            </a:extLst>
          </p:cNvPr>
          <p:cNvSpPr/>
          <p:nvPr/>
        </p:nvSpPr>
        <p:spPr>
          <a:xfrm>
            <a:off x="7492490" y="572027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66B62-CF11-E096-5375-F3E57E9785AB}"/>
              </a:ext>
            </a:extLst>
          </p:cNvPr>
          <p:cNvSpPr/>
          <p:nvPr/>
        </p:nvSpPr>
        <p:spPr>
          <a:xfrm>
            <a:off x="7492490" y="541752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169E-1F6F-034C-BA93-BDDEC716A2DB}"/>
              </a:ext>
            </a:extLst>
          </p:cNvPr>
          <p:cNvSpPr txBox="1"/>
          <p:nvPr/>
        </p:nvSpPr>
        <p:spPr>
          <a:xfrm>
            <a:off x="5186680" y="581144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1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DB6D78-BDFC-EB2D-5E57-36ECB97BF9DB}"/>
              </a:ext>
            </a:extLst>
          </p:cNvPr>
          <p:cNvSpPr txBox="1"/>
          <p:nvPr/>
        </p:nvSpPr>
        <p:spPr>
          <a:xfrm>
            <a:off x="7340600" y="546755"/>
            <a:ext cx="18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04DF74-5597-4709-13F8-BB4004AF7179}"/>
              </a:ext>
            </a:extLst>
          </p:cNvPr>
          <p:cNvSpPr/>
          <p:nvPr/>
        </p:nvSpPr>
        <p:spPr>
          <a:xfrm>
            <a:off x="10581588" y="1050523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75AD25-829B-FAEB-85D7-DF7676719B0F}"/>
              </a:ext>
            </a:extLst>
          </p:cNvPr>
          <p:cNvSpPr/>
          <p:nvPr/>
        </p:nvSpPr>
        <p:spPr>
          <a:xfrm>
            <a:off x="10581588" y="105053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C6272E-6B75-357B-B79D-58BE6B6B7B54}"/>
              </a:ext>
            </a:extLst>
          </p:cNvPr>
          <p:cNvSpPr/>
          <p:nvPr/>
        </p:nvSpPr>
        <p:spPr>
          <a:xfrm>
            <a:off x="10581588" y="1363177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5B1C40-60FA-7549-3216-3802B6E8A1E4}"/>
              </a:ext>
            </a:extLst>
          </p:cNvPr>
          <p:cNvSpPr/>
          <p:nvPr/>
        </p:nvSpPr>
        <p:spPr>
          <a:xfrm>
            <a:off x="10581588" y="1978578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B09281-4119-6423-5AD7-CD009B7805D9}"/>
              </a:ext>
            </a:extLst>
          </p:cNvPr>
          <p:cNvSpPr/>
          <p:nvPr/>
        </p:nvSpPr>
        <p:spPr>
          <a:xfrm>
            <a:off x="10581588" y="16758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BBFF4-6AA5-5FF4-CA73-90F446A02266}"/>
              </a:ext>
            </a:extLst>
          </p:cNvPr>
          <p:cNvSpPr/>
          <p:nvPr/>
        </p:nvSpPr>
        <p:spPr>
          <a:xfrm>
            <a:off x="10581588" y="3512125"/>
            <a:ext cx="1410932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8224A4-0040-6B89-CC40-5C487AB2AAAE}"/>
              </a:ext>
            </a:extLst>
          </p:cNvPr>
          <p:cNvSpPr/>
          <p:nvPr/>
        </p:nvSpPr>
        <p:spPr>
          <a:xfrm>
            <a:off x="10581588" y="2291217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8BABB8-8542-7F6C-8DB8-8F1E4852D4ED}"/>
              </a:ext>
            </a:extLst>
          </p:cNvPr>
          <p:cNvSpPr/>
          <p:nvPr/>
        </p:nvSpPr>
        <p:spPr>
          <a:xfrm>
            <a:off x="10581588" y="22912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C3CAB-C727-88DD-00D3-9399BDC84CCB}"/>
              </a:ext>
            </a:extLst>
          </p:cNvPr>
          <p:cNvSpPr/>
          <p:nvPr/>
        </p:nvSpPr>
        <p:spPr>
          <a:xfrm>
            <a:off x="10581588" y="260387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36A7B6-866F-F898-D626-4686BCF10F2F}"/>
              </a:ext>
            </a:extLst>
          </p:cNvPr>
          <p:cNvSpPr/>
          <p:nvPr/>
        </p:nvSpPr>
        <p:spPr>
          <a:xfrm>
            <a:off x="10581588" y="3219272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90397B-B6ED-DFBA-7DA7-A46EEEA57898}"/>
              </a:ext>
            </a:extLst>
          </p:cNvPr>
          <p:cNvSpPr/>
          <p:nvPr/>
        </p:nvSpPr>
        <p:spPr>
          <a:xfrm>
            <a:off x="10581588" y="2916519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19986-E1E9-C2EB-D8D9-47F88CFFDB40}"/>
              </a:ext>
            </a:extLst>
          </p:cNvPr>
          <p:cNvSpPr/>
          <p:nvPr/>
        </p:nvSpPr>
        <p:spPr>
          <a:xfrm>
            <a:off x="10581588" y="4792218"/>
            <a:ext cx="1410932" cy="928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F2AC5-C171-8A7F-3A77-607274ACEDB9}"/>
              </a:ext>
            </a:extLst>
          </p:cNvPr>
          <p:cNvSpPr/>
          <p:nvPr/>
        </p:nvSpPr>
        <p:spPr>
          <a:xfrm>
            <a:off x="10581588" y="4792226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n-2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D21400-69A4-B5AF-E4BF-779566F21B42}"/>
              </a:ext>
            </a:extLst>
          </p:cNvPr>
          <p:cNvSpPr/>
          <p:nvPr/>
        </p:nvSpPr>
        <p:spPr>
          <a:xfrm>
            <a:off x="10581588" y="5104872"/>
            <a:ext cx="1410932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 n-1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AFDE12-04E9-7D98-761F-4C2F5ABF015A}"/>
              </a:ext>
            </a:extLst>
          </p:cNvPr>
          <p:cNvSpPr/>
          <p:nvPr/>
        </p:nvSpPr>
        <p:spPr>
          <a:xfrm>
            <a:off x="10581588" y="5417520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B2178-88B9-A2FA-2DD4-A1C9D450A8D8}"/>
              </a:ext>
            </a:extLst>
          </p:cNvPr>
          <p:cNvSpPr txBox="1"/>
          <p:nvPr/>
        </p:nvSpPr>
        <p:spPr>
          <a:xfrm>
            <a:off x="10393710" y="546755"/>
            <a:ext cx="159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Hash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1F262-CB81-6079-D692-BBFD768C8F93}"/>
              </a:ext>
            </a:extLst>
          </p:cNvPr>
          <p:cNvCxnSpPr>
            <a:endCxn id="67" idx="1"/>
          </p:cNvCxnSpPr>
          <p:nvPr/>
        </p:nvCxnSpPr>
        <p:spPr>
          <a:xfrm flipV="1">
            <a:off x="6940417" y="1514555"/>
            <a:ext cx="3641171" cy="304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12841D-3F1E-6959-16B8-23B8AD4D971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91299" y="1827203"/>
            <a:ext cx="1490289" cy="23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B399A-1967-996C-4FA6-C188ED96A861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6940417" y="3370658"/>
            <a:ext cx="3641171" cy="18855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5133-E5CD-36C8-313A-42EA8D53A463}"/>
              </a:ext>
            </a:extLst>
          </p:cNvPr>
          <p:cNvCxnSpPr>
            <a:cxnSpLocks/>
            <a:stCxn id="38" idx="3"/>
            <a:endCxn id="78" idx="1"/>
          </p:cNvCxnSpPr>
          <p:nvPr/>
        </p:nvCxnSpPr>
        <p:spPr>
          <a:xfrm>
            <a:off x="9091299" y="2755249"/>
            <a:ext cx="1490289" cy="2501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With Other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18376309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with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create a locally sensitive hash family from Hamming distance </a:t>
                </a:r>
              </a:p>
              <a:p>
                <a:r>
                  <a:rPr lang="en-US" dirty="0">
                    <a:latin typeface="+mn-lt"/>
                  </a:rPr>
                  <a:t>Hamming distance,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is number of symbol differences between two strings </a:t>
                </a:r>
              </a:p>
              <a:p>
                <a:r>
                  <a:rPr lang="en-US" dirty="0">
                    <a:latin typeface="+mn-lt"/>
                  </a:rPr>
                  <a:t>For strings of length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latin typeface="+mn-lt"/>
                  </a:rPr>
                  <a:t>iff</a:t>
                </a:r>
                <a:r>
                  <a:rPr lang="en-US" dirty="0">
                    <a:latin typeface="+mn-lt"/>
                  </a:rPr>
                  <a:t> vectors x and y agree in </a:t>
                </a:r>
                <a:r>
                  <a:rPr lang="en-US" i="1" dirty="0" err="1">
                    <a:latin typeface="+mn-lt"/>
                  </a:rPr>
                  <a:t>ith</a:t>
                </a:r>
                <a:r>
                  <a:rPr lang="en-US" dirty="0">
                    <a:latin typeface="+mn-lt"/>
                  </a:rPr>
                  <a:t> position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the hash family,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string length l limited to l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Limits steepness of the decision function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25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99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610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472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n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</a:t>
                </a:r>
                <a:r>
                  <a:rPr lang="en-US">
                    <a:latin typeface="+mn-lt"/>
                  </a:rPr>
                  <a:t>for very </a:t>
                </a:r>
                <a:r>
                  <a:rPr lang="en-US" dirty="0">
                    <a:latin typeface="+mn-lt"/>
                  </a:rPr>
                  <a:t>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Key points for </a:t>
                </a:r>
                <a:r>
                  <a:rPr lang="en-US">
                    <a:latin typeface="+mn-lt"/>
                  </a:rPr>
                  <a:t>this lesson</a:t>
                </a:r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Shingle</a:t>
                </a:r>
                <a:r>
                  <a:rPr lang="en-US" dirty="0">
                    <a:latin typeface="+mn-lt"/>
                  </a:rPr>
                  <a:t> documents for similarity measures </a:t>
                </a:r>
              </a:p>
              <a:p>
                <a:r>
                  <a:rPr lang="en-US" dirty="0">
                    <a:latin typeface="+mn-lt"/>
                  </a:rPr>
                  <a:t>Set of all shingles organized into </a:t>
                </a:r>
                <a:r>
                  <a:rPr lang="en-US" b="1" dirty="0">
                    <a:latin typeface="+mn-lt"/>
                  </a:rPr>
                  <a:t>characteristic matrix </a:t>
                </a:r>
                <a:r>
                  <a:rPr lang="en-US" dirty="0">
                    <a:latin typeface="+mn-lt"/>
                  </a:rPr>
                  <a:t>with rows represented by the </a:t>
                </a:r>
                <a:r>
                  <a:rPr lang="en-US" b="1" dirty="0">
                    <a:latin typeface="+mn-lt"/>
                  </a:rPr>
                  <a:t>universal set</a:t>
                </a:r>
              </a:p>
              <a:p>
                <a:r>
                  <a:rPr lang="en-US" dirty="0">
                    <a:latin typeface="+mn-lt"/>
                  </a:rPr>
                  <a:t>Mini-hashing shingles creates </a:t>
                </a:r>
                <a:r>
                  <a:rPr lang="en-US" b="1" dirty="0">
                    <a:latin typeface="+mn-lt"/>
                  </a:rPr>
                  <a:t>signature matrix </a:t>
                </a:r>
                <a:r>
                  <a:rPr lang="en-US" dirty="0">
                    <a:latin typeface="+mn-lt"/>
                  </a:rPr>
                  <a:t>as compact representation </a:t>
                </a:r>
              </a:p>
              <a:p>
                <a:r>
                  <a:rPr lang="en-US" dirty="0">
                    <a:latin typeface="+mn-lt"/>
                  </a:rPr>
                  <a:t>LSH uses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𝒔𝒆𝒏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family of hash functions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LSH creates </a:t>
                </a:r>
                <a:r>
                  <a:rPr lang="en-US" b="1" dirty="0">
                    <a:latin typeface="+mn-lt"/>
                  </a:rPr>
                  <a:t>sigmodal decision function </a:t>
                </a:r>
                <a:r>
                  <a:rPr lang="en-US" dirty="0">
                    <a:latin typeface="+mn-lt"/>
                  </a:rPr>
                  <a:t>with high slope </a:t>
                </a:r>
              </a:p>
              <a:p>
                <a:r>
                  <a:rPr lang="en-US" b="1" dirty="0">
                    <a:latin typeface="+mn-lt"/>
                  </a:rPr>
                  <a:t>AND-OR and OR-AND construction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b="1" dirty="0">
                    <a:latin typeface="+mn-lt"/>
                  </a:rPr>
                  <a:t>banded signature ma</a:t>
                </a:r>
                <a:r>
                  <a:rPr lang="en-US" dirty="0">
                    <a:latin typeface="+mn-lt"/>
                  </a:rPr>
                  <a:t>trix creates more sensitive decision function  </a:t>
                </a:r>
              </a:p>
              <a:p>
                <a:r>
                  <a:rPr lang="en-US" dirty="0">
                    <a:latin typeface="+mn-lt"/>
                  </a:rPr>
                  <a:t>Cosine similarity and Hamming distance result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hash function families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  <a:blipFill>
                <a:blip r:embed="rId3"/>
                <a:stretch>
                  <a:fillRect l="-1163" t="-2444" b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6F07-E241-E089-FF51-F50698A24E80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DFD05-8971-297C-7669-8FDB560FD0BA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5FA43-7C5B-9D79-4E22-69F6DA70EF7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11F46-478F-2A40-0036-DE23A43BF0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2A00BE-2649-3C9A-5655-2ED0685D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409D-A940-5AC7-410A-0535EF4E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compression, 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  <a:blipFill>
                <a:blip r:embed="rId4"/>
                <a:stretch>
                  <a:fillRect l="-2485" t="-181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E6A95-FD28-F220-91EF-2F4CD0EAE817}"/>
              </a:ext>
            </a:extLst>
          </p:cNvPr>
          <p:cNvCxnSpPr>
            <a:cxnSpLocks/>
          </p:cNvCxnSpPr>
          <p:nvPr/>
        </p:nvCxnSpPr>
        <p:spPr>
          <a:xfrm flipV="1">
            <a:off x="7777843" y="2950028"/>
            <a:ext cx="566057" cy="5660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2AA1D-2670-AAAD-888D-4F54EDDC525D}"/>
              </a:ext>
            </a:extLst>
          </p:cNvPr>
          <p:cNvCxnSpPr>
            <a:cxnSpLocks/>
          </p:cNvCxnSpPr>
          <p:nvPr/>
        </p:nvCxnSpPr>
        <p:spPr>
          <a:xfrm flipH="1">
            <a:off x="8305800" y="2906486"/>
            <a:ext cx="413657" cy="435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E90660-4869-F849-1D10-EA40E1453AEC}"/>
              </a:ext>
            </a:extLst>
          </p:cNvPr>
          <p:cNvCxnSpPr>
            <a:cxnSpLocks/>
          </p:cNvCxnSpPr>
          <p:nvPr/>
        </p:nvCxnSpPr>
        <p:spPr>
          <a:xfrm flipH="1" flipV="1">
            <a:off x="8719457" y="2906486"/>
            <a:ext cx="136072" cy="609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04D989-74DC-0EE9-0432-F10DB71CA37C}"/>
              </a:ext>
            </a:extLst>
          </p:cNvPr>
          <p:cNvCxnSpPr>
            <a:cxnSpLocks/>
          </p:cNvCxnSpPr>
          <p:nvPr/>
        </p:nvCxnSpPr>
        <p:spPr>
          <a:xfrm flipH="1">
            <a:off x="8305800" y="3516086"/>
            <a:ext cx="549729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15EA4-84DB-6982-6948-70A633846CAD}"/>
              </a:ext>
            </a:extLst>
          </p:cNvPr>
          <p:cNvCxnSpPr>
            <a:cxnSpLocks/>
          </p:cNvCxnSpPr>
          <p:nvPr/>
        </p:nvCxnSpPr>
        <p:spPr>
          <a:xfrm flipH="1">
            <a:off x="7892143" y="3902528"/>
            <a:ext cx="45175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CD2BBB-34B1-9C45-E8A7-AA420052758E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516086"/>
            <a:ext cx="152400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3E5B9-2237-6F5A-2585-17951F1D50BF}"/>
              </a:ext>
            </a:extLst>
          </p:cNvPr>
          <p:cNvCxnSpPr>
            <a:cxnSpLocks/>
          </p:cNvCxnSpPr>
          <p:nvPr/>
        </p:nvCxnSpPr>
        <p:spPr>
          <a:xfrm flipH="1">
            <a:off x="8719457" y="2623457"/>
            <a:ext cx="359229" cy="2830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7157D-C6A5-C082-9B82-B2BFBE698660}"/>
              </a:ext>
            </a:extLst>
          </p:cNvPr>
          <p:cNvCxnSpPr>
            <a:cxnSpLocks/>
          </p:cNvCxnSpPr>
          <p:nvPr/>
        </p:nvCxnSpPr>
        <p:spPr>
          <a:xfrm flipH="1" flipV="1">
            <a:off x="8855529" y="3516086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746AF-8E25-0CD2-CB87-973B47DB2446}"/>
              </a:ext>
            </a:extLst>
          </p:cNvPr>
          <p:cNvCxnSpPr>
            <a:cxnSpLocks/>
          </p:cNvCxnSpPr>
          <p:nvPr/>
        </p:nvCxnSpPr>
        <p:spPr>
          <a:xfrm flipV="1">
            <a:off x="9312729" y="3096986"/>
            <a:ext cx="332014" cy="4680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688B52-2F83-8D25-0E7F-1250E582680A}"/>
              </a:ext>
            </a:extLst>
          </p:cNvPr>
          <p:cNvCxnSpPr>
            <a:cxnSpLocks/>
          </p:cNvCxnSpPr>
          <p:nvPr/>
        </p:nvCxnSpPr>
        <p:spPr>
          <a:xfrm flipH="1" flipV="1">
            <a:off x="9078686" y="2615018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0C4532-C0EF-2EB8-0AAB-8AA31A425BBF}"/>
              </a:ext>
            </a:extLst>
          </p:cNvPr>
          <p:cNvCxnSpPr>
            <a:cxnSpLocks/>
          </p:cNvCxnSpPr>
          <p:nvPr/>
        </p:nvCxnSpPr>
        <p:spPr>
          <a:xfrm flipH="1" flipV="1">
            <a:off x="9535886" y="2707546"/>
            <a:ext cx="108857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D41FC4-4F1E-8427-0526-9C82CC04E75B}"/>
              </a:ext>
            </a:extLst>
          </p:cNvPr>
          <p:cNvCxnSpPr>
            <a:cxnSpLocks/>
          </p:cNvCxnSpPr>
          <p:nvPr/>
        </p:nvCxnSpPr>
        <p:spPr>
          <a:xfrm flipH="1" flipV="1">
            <a:off x="8305800" y="3918859"/>
            <a:ext cx="4517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A4AACF-63EA-BCB0-C6C0-7724428FFF3A}"/>
              </a:ext>
            </a:extLst>
          </p:cNvPr>
          <p:cNvCxnSpPr>
            <a:cxnSpLocks/>
          </p:cNvCxnSpPr>
          <p:nvPr/>
        </p:nvCxnSpPr>
        <p:spPr>
          <a:xfrm>
            <a:off x="9312729" y="3603171"/>
            <a:ext cx="2231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32B2F-788A-22AF-076A-96E11D21D481}"/>
              </a:ext>
            </a:extLst>
          </p:cNvPr>
          <p:cNvCxnSpPr>
            <a:cxnSpLocks/>
          </p:cNvCxnSpPr>
          <p:nvPr/>
        </p:nvCxnSpPr>
        <p:spPr>
          <a:xfrm flipV="1">
            <a:off x="9231086" y="4065814"/>
            <a:ext cx="261257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56B72B-3F6A-F010-2940-DD8829AC2DD0}"/>
              </a:ext>
            </a:extLst>
          </p:cNvPr>
          <p:cNvCxnSpPr>
            <a:cxnSpLocks/>
          </p:cNvCxnSpPr>
          <p:nvPr/>
        </p:nvCxnSpPr>
        <p:spPr>
          <a:xfrm>
            <a:off x="8773886" y="4397829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ACB172-D076-ADAC-E3F3-52850F43F3D4}"/>
              </a:ext>
            </a:extLst>
          </p:cNvPr>
          <p:cNvCxnSpPr>
            <a:cxnSpLocks/>
          </p:cNvCxnSpPr>
          <p:nvPr/>
        </p:nvCxnSpPr>
        <p:spPr>
          <a:xfrm flipH="1" flipV="1">
            <a:off x="7190015" y="3380014"/>
            <a:ext cx="604156" cy="1360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E9AD73-AB1B-FCC0-343F-908372A937C9}"/>
              </a:ext>
            </a:extLst>
          </p:cNvPr>
          <p:cNvCxnSpPr>
            <a:cxnSpLocks/>
          </p:cNvCxnSpPr>
          <p:nvPr/>
        </p:nvCxnSpPr>
        <p:spPr>
          <a:xfrm flipH="1" flipV="1">
            <a:off x="7946571" y="2615018"/>
            <a:ext cx="359229" cy="33501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D9E648-447D-EC81-BA25-A3665FB768BB}"/>
              </a:ext>
            </a:extLst>
          </p:cNvPr>
          <p:cNvCxnSpPr>
            <a:cxnSpLocks/>
          </p:cNvCxnSpPr>
          <p:nvPr/>
        </p:nvCxnSpPr>
        <p:spPr>
          <a:xfrm flipV="1">
            <a:off x="7358743" y="2623457"/>
            <a:ext cx="587828" cy="840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8B3811-4ADF-3C48-BD4F-A604889A3BC2}"/>
              </a:ext>
            </a:extLst>
          </p:cNvPr>
          <p:cNvCxnSpPr>
            <a:cxnSpLocks/>
          </p:cNvCxnSpPr>
          <p:nvPr/>
        </p:nvCxnSpPr>
        <p:spPr>
          <a:xfrm flipV="1">
            <a:off x="6999514" y="2707546"/>
            <a:ext cx="359229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2106CE-B586-A218-54C9-960CEBEDB99C}"/>
              </a:ext>
            </a:extLst>
          </p:cNvPr>
          <p:cNvCxnSpPr>
            <a:cxnSpLocks/>
          </p:cNvCxnSpPr>
          <p:nvPr/>
        </p:nvCxnSpPr>
        <p:spPr>
          <a:xfrm flipH="1" flipV="1">
            <a:off x="7037615" y="3096986"/>
            <a:ext cx="228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939934-0281-1C58-F99F-D6239D89D25E}"/>
              </a:ext>
            </a:extLst>
          </p:cNvPr>
          <p:cNvCxnSpPr>
            <a:cxnSpLocks/>
          </p:cNvCxnSpPr>
          <p:nvPr/>
        </p:nvCxnSpPr>
        <p:spPr>
          <a:xfrm flipV="1">
            <a:off x="9078686" y="2198914"/>
            <a:ext cx="59871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3B9002-DF38-97DE-C819-03D9866318B0}"/>
              </a:ext>
            </a:extLst>
          </p:cNvPr>
          <p:cNvCxnSpPr>
            <a:cxnSpLocks/>
          </p:cNvCxnSpPr>
          <p:nvPr/>
        </p:nvCxnSpPr>
        <p:spPr>
          <a:xfrm flipV="1">
            <a:off x="7946571" y="2190475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657A3F-2E2B-0185-2053-333B7EAEB64F}"/>
              </a:ext>
            </a:extLst>
          </p:cNvPr>
          <p:cNvCxnSpPr>
            <a:cxnSpLocks/>
          </p:cNvCxnSpPr>
          <p:nvPr/>
        </p:nvCxnSpPr>
        <p:spPr>
          <a:xfrm flipH="1">
            <a:off x="7946571" y="1953986"/>
            <a:ext cx="625929" cy="2449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A73265-7D6D-0FCC-FA45-E4B59489DD67}"/>
              </a:ext>
            </a:extLst>
          </p:cNvPr>
          <p:cNvCxnSpPr>
            <a:cxnSpLocks/>
          </p:cNvCxnSpPr>
          <p:nvPr/>
        </p:nvCxnSpPr>
        <p:spPr>
          <a:xfrm flipH="1" flipV="1">
            <a:off x="8572500" y="1953986"/>
            <a:ext cx="566057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E5F47E-5C88-A406-5D82-000CBE78BC88}"/>
              </a:ext>
            </a:extLst>
          </p:cNvPr>
          <p:cNvCxnSpPr>
            <a:cxnSpLocks/>
          </p:cNvCxnSpPr>
          <p:nvPr/>
        </p:nvCxnSpPr>
        <p:spPr>
          <a:xfrm flipH="1">
            <a:off x="9138557" y="1962425"/>
            <a:ext cx="506186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1632E2-A0E9-3D27-276A-5C0C4F6C583E}"/>
              </a:ext>
            </a:extLst>
          </p:cNvPr>
          <p:cNvCxnSpPr>
            <a:cxnSpLocks/>
          </p:cNvCxnSpPr>
          <p:nvPr/>
        </p:nvCxnSpPr>
        <p:spPr>
          <a:xfrm flipH="1">
            <a:off x="9535886" y="2558143"/>
            <a:ext cx="566057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3258A1-54CD-91B5-AA5E-E068E7783CFF}"/>
              </a:ext>
            </a:extLst>
          </p:cNvPr>
          <p:cNvCxnSpPr>
            <a:cxnSpLocks/>
          </p:cNvCxnSpPr>
          <p:nvPr/>
        </p:nvCxnSpPr>
        <p:spPr>
          <a:xfrm flipV="1">
            <a:off x="10101943" y="2111828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37B88A-F2F1-2D9F-6104-2332FEF1D615}"/>
              </a:ext>
            </a:extLst>
          </p:cNvPr>
          <p:cNvCxnSpPr>
            <a:cxnSpLocks/>
          </p:cNvCxnSpPr>
          <p:nvPr/>
        </p:nvCxnSpPr>
        <p:spPr>
          <a:xfrm flipH="1" flipV="1">
            <a:off x="9595757" y="1962425"/>
            <a:ext cx="615042" cy="22805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F478BB-A430-5D48-5B04-8968DC140F87}"/>
              </a:ext>
            </a:extLst>
          </p:cNvPr>
          <p:cNvCxnSpPr>
            <a:cxnSpLocks/>
          </p:cNvCxnSpPr>
          <p:nvPr/>
        </p:nvCxnSpPr>
        <p:spPr>
          <a:xfrm flipH="1" flipV="1">
            <a:off x="9644743" y="3096986"/>
            <a:ext cx="609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AE43E0-F126-3C43-7D24-69AEFC4AD968}"/>
              </a:ext>
            </a:extLst>
          </p:cNvPr>
          <p:cNvCxnSpPr>
            <a:cxnSpLocks/>
          </p:cNvCxnSpPr>
          <p:nvPr/>
        </p:nvCxnSpPr>
        <p:spPr>
          <a:xfrm flipH="1">
            <a:off x="9535886" y="3918859"/>
            <a:ext cx="767443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6A8041-166E-4E09-4E38-9F24F7FDA6C7}"/>
              </a:ext>
            </a:extLst>
          </p:cNvPr>
          <p:cNvCxnSpPr>
            <a:cxnSpLocks/>
          </p:cNvCxnSpPr>
          <p:nvPr/>
        </p:nvCxnSpPr>
        <p:spPr>
          <a:xfrm>
            <a:off x="10254342" y="3387905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C50928-2B8D-1AD7-46D7-541A47424035}"/>
              </a:ext>
            </a:extLst>
          </p:cNvPr>
          <p:cNvCxnSpPr>
            <a:cxnSpLocks/>
          </p:cNvCxnSpPr>
          <p:nvPr/>
        </p:nvCxnSpPr>
        <p:spPr>
          <a:xfrm>
            <a:off x="10101943" y="2558143"/>
            <a:ext cx="713014" cy="3399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97534B-F7F3-496C-9784-BE398F6E41D6}"/>
              </a:ext>
            </a:extLst>
          </p:cNvPr>
          <p:cNvCxnSpPr>
            <a:cxnSpLocks/>
          </p:cNvCxnSpPr>
          <p:nvPr/>
        </p:nvCxnSpPr>
        <p:spPr>
          <a:xfrm flipH="1">
            <a:off x="10254342" y="3238502"/>
            <a:ext cx="484414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CD3A2EB-9C2A-F42C-37E0-DFC50C122A10}"/>
              </a:ext>
            </a:extLst>
          </p:cNvPr>
          <p:cNvCxnSpPr>
            <a:cxnSpLocks/>
          </p:cNvCxnSpPr>
          <p:nvPr/>
        </p:nvCxnSpPr>
        <p:spPr>
          <a:xfrm flipH="1">
            <a:off x="10776856" y="2898046"/>
            <a:ext cx="38101" cy="33501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0550F5-FC7F-28F5-05DA-E57114DDFFA3}"/>
              </a:ext>
            </a:extLst>
          </p:cNvPr>
          <p:cNvCxnSpPr>
            <a:cxnSpLocks/>
          </p:cNvCxnSpPr>
          <p:nvPr/>
        </p:nvCxnSpPr>
        <p:spPr>
          <a:xfrm flipH="1" flipV="1">
            <a:off x="10303329" y="3918859"/>
            <a:ext cx="283027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FBBC4ED-C49C-A9E8-C3E6-F5121B732FB0}"/>
              </a:ext>
            </a:extLst>
          </p:cNvPr>
          <p:cNvCxnSpPr>
            <a:cxnSpLocks/>
          </p:cNvCxnSpPr>
          <p:nvPr/>
        </p:nvCxnSpPr>
        <p:spPr>
          <a:xfrm flipH="1" flipV="1">
            <a:off x="9231086" y="4490357"/>
            <a:ext cx="1197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551444F-BD7C-40BD-B2D1-29D7DD9821BD}"/>
              </a:ext>
            </a:extLst>
          </p:cNvPr>
          <p:cNvCxnSpPr>
            <a:cxnSpLocks/>
          </p:cNvCxnSpPr>
          <p:nvPr/>
        </p:nvCxnSpPr>
        <p:spPr>
          <a:xfrm>
            <a:off x="9388929" y="4963886"/>
            <a:ext cx="457200" cy="1905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6C60A9-FF8D-92DE-6549-208A08845691}"/>
              </a:ext>
            </a:extLst>
          </p:cNvPr>
          <p:cNvCxnSpPr>
            <a:cxnSpLocks/>
          </p:cNvCxnSpPr>
          <p:nvPr/>
        </p:nvCxnSpPr>
        <p:spPr>
          <a:xfrm flipV="1">
            <a:off x="10210799" y="4441371"/>
            <a:ext cx="375557" cy="7130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A1AC571-2734-CC12-F565-EF4598B77F2F}"/>
              </a:ext>
            </a:extLst>
          </p:cNvPr>
          <p:cNvCxnSpPr>
            <a:cxnSpLocks/>
          </p:cNvCxnSpPr>
          <p:nvPr/>
        </p:nvCxnSpPr>
        <p:spPr>
          <a:xfrm>
            <a:off x="9835242" y="5127173"/>
            <a:ext cx="375557" cy="27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8AAC8AC-E8FE-C4B0-0E30-66291CFD02F1}"/>
              </a:ext>
            </a:extLst>
          </p:cNvPr>
          <p:cNvCxnSpPr>
            <a:cxnSpLocks/>
          </p:cNvCxnSpPr>
          <p:nvPr/>
        </p:nvCxnSpPr>
        <p:spPr>
          <a:xfrm flipV="1">
            <a:off x="9089571" y="4963886"/>
            <a:ext cx="261257" cy="33745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D06A472-51F8-A980-9C62-38D52FE31EE5}"/>
              </a:ext>
            </a:extLst>
          </p:cNvPr>
          <p:cNvCxnSpPr>
            <a:cxnSpLocks/>
          </p:cNvCxnSpPr>
          <p:nvPr/>
        </p:nvCxnSpPr>
        <p:spPr>
          <a:xfrm flipV="1">
            <a:off x="8371115" y="4381502"/>
            <a:ext cx="3864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6CCAC7-F914-F268-30C3-38F533A60ADA}"/>
              </a:ext>
            </a:extLst>
          </p:cNvPr>
          <p:cNvCxnSpPr>
            <a:cxnSpLocks/>
          </p:cNvCxnSpPr>
          <p:nvPr/>
        </p:nvCxnSpPr>
        <p:spPr>
          <a:xfrm flipV="1">
            <a:off x="7413172" y="3918859"/>
            <a:ext cx="892628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8DB221C-2BF2-136C-C67C-8DA88C809DA1}"/>
              </a:ext>
            </a:extLst>
          </p:cNvPr>
          <p:cNvCxnSpPr>
            <a:cxnSpLocks/>
          </p:cNvCxnSpPr>
          <p:nvPr/>
        </p:nvCxnSpPr>
        <p:spPr>
          <a:xfrm>
            <a:off x="7141029" y="3869874"/>
            <a:ext cx="751114" cy="326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BBC3F44-0A9A-7348-05A1-AB061AA35A3A}"/>
              </a:ext>
            </a:extLst>
          </p:cNvPr>
          <p:cNvCxnSpPr>
            <a:cxnSpLocks/>
          </p:cNvCxnSpPr>
          <p:nvPr/>
        </p:nvCxnSpPr>
        <p:spPr>
          <a:xfrm>
            <a:off x="6906984" y="3657600"/>
            <a:ext cx="283031" cy="21227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B44CAF-F3A2-3278-3E93-8C13C6C837C3}"/>
              </a:ext>
            </a:extLst>
          </p:cNvPr>
          <p:cNvCxnSpPr>
            <a:cxnSpLocks/>
          </p:cNvCxnSpPr>
          <p:nvPr/>
        </p:nvCxnSpPr>
        <p:spPr>
          <a:xfrm flipV="1">
            <a:off x="6917866" y="3380014"/>
            <a:ext cx="359229" cy="2775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180C829-A25A-5966-D32A-7473EB75EE0A}"/>
              </a:ext>
            </a:extLst>
          </p:cNvPr>
          <p:cNvCxnSpPr>
            <a:cxnSpLocks/>
          </p:cNvCxnSpPr>
          <p:nvPr/>
        </p:nvCxnSpPr>
        <p:spPr>
          <a:xfrm flipH="1">
            <a:off x="7108371" y="3918859"/>
            <a:ext cx="81644" cy="3755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4376577-B92B-4E5D-2607-9D7A3B60E959}"/>
              </a:ext>
            </a:extLst>
          </p:cNvPr>
          <p:cNvCxnSpPr>
            <a:cxnSpLocks/>
          </p:cNvCxnSpPr>
          <p:nvPr/>
        </p:nvCxnSpPr>
        <p:spPr>
          <a:xfrm flipH="1" flipV="1">
            <a:off x="7124700" y="4294414"/>
            <a:ext cx="288472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B9AC06-1C30-A73F-B3F3-5EF43EDA82B0}"/>
              </a:ext>
            </a:extLst>
          </p:cNvPr>
          <p:cNvCxnSpPr>
            <a:cxnSpLocks/>
          </p:cNvCxnSpPr>
          <p:nvPr/>
        </p:nvCxnSpPr>
        <p:spPr>
          <a:xfrm flipH="1" flipV="1">
            <a:off x="7451273" y="4441371"/>
            <a:ext cx="141514" cy="3755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DEDA5CF-9DD3-4657-76A8-D52900964EF4}"/>
              </a:ext>
            </a:extLst>
          </p:cNvPr>
          <p:cNvCxnSpPr>
            <a:cxnSpLocks/>
          </p:cNvCxnSpPr>
          <p:nvPr/>
        </p:nvCxnSpPr>
        <p:spPr>
          <a:xfrm flipH="1">
            <a:off x="7946571" y="4855031"/>
            <a:ext cx="424544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00BB25A-6A62-2BCF-CB05-C600CEAEBCE0}"/>
              </a:ext>
            </a:extLst>
          </p:cNvPr>
          <p:cNvCxnSpPr>
            <a:cxnSpLocks/>
          </p:cNvCxnSpPr>
          <p:nvPr/>
        </p:nvCxnSpPr>
        <p:spPr>
          <a:xfrm flipH="1" flipV="1">
            <a:off x="7592787" y="4816929"/>
            <a:ext cx="353784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D2020F7-3528-6EFA-6CE2-44FC0D2CEB2D}"/>
              </a:ext>
            </a:extLst>
          </p:cNvPr>
          <p:cNvCxnSpPr>
            <a:cxnSpLocks/>
          </p:cNvCxnSpPr>
          <p:nvPr/>
        </p:nvCxnSpPr>
        <p:spPr>
          <a:xfrm>
            <a:off x="8392884" y="4855031"/>
            <a:ext cx="223159" cy="4463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B74C9D36-82A2-3314-9CCE-EC06573B1D78}"/>
              </a:ext>
            </a:extLst>
          </p:cNvPr>
          <p:cNvCxnSpPr>
            <a:cxnSpLocks/>
          </p:cNvCxnSpPr>
          <p:nvPr/>
        </p:nvCxnSpPr>
        <p:spPr>
          <a:xfrm>
            <a:off x="8599714" y="5339441"/>
            <a:ext cx="46264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1231195-D5C8-045C-FCAC-E0DFB9349140}"/>
              </a:ext>
            </a:extLst>
          </p:cNvPr>
          <p:cNvCxnSpPr>
            <a:cxnSpLocks/>
          </p:cNvCxnSpPr>
          <p:nvPr/>
        </p:nvCxnSpPr>
        <p:spPr>
          <a:xfrm flipV="1">
            <a:off x="9620250" y="1507672"/>
            <a:ext cx="84364" cy="4106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40F7AEC-7665-2F1E-0967-EAF9335F51B5}"/>
              </a:ext>
            </a:extLst>
          </p:cNvPr>
          <p:cNvCxnSpPr>
            <a:cxnSpLocks/>
          </p:cNvCxnSpPr>
          <p:nvPr/>
        </p:nvCxnSpPr>
        <p:spPr>
          <a:xfrm flipV="1">
            <a:off x="8599714" y="1362546"/>
            <a:ext cx="318407" cy="5884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38F33B3-D3CF-A534-3C43-C9729359D967}"/>
              </a:ext>
            </a:extLst>
          </p:cNvPr>
          <p:cNvCxnSpPr>
            <a:cxnSpLocks/>
          </p:cNvCxnSpPr>
          <p:nvPr/>
        </p:nvCxnSpPr>
        <p:spPr>
          <a:xfrm flipH="1">
            <a:off x="8899071" y="1190035"/>
            <a:ext cx="538843" cy="209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E92474-E926-6B93-9763-FD8E59F56CD8}"/>
              </a:ext>
            </a:extLst>
          </p:cNvPr>
          <p:cNvCxnSpPr>
            <a:cxnSpLocks/>
          </p:cNvCxnSpPr>
          <p:nvPr/>
        </p:nvCxnSpPr>
        <p:spPr>
          <a:xfrm>
            <a:off x="9437914" y="1193820"/>
            <a:ext cx="266700" cy="3210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E2314A-E1C7-5206-F256-91B21D83C65F}"/>
              </a:ext>
            </a:extLst>
          </p:cNvPr>
          <p:cNvCxnSpPr>
            <a:cxnSpLocks/>
          </p:cNvCxnSpPr>
          <p:nvPr/>
        </p:nvCxnSpPr>
        <p:spPr>
          <a:xfrm flipH="1">
            <a:off x="9704614" y="1365022"/>
            <a:ext cx="669471" cy="2152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389FAE3-43BC-2F7F-2D60-FD108EA71698}"/>
              </a:ext>
            </a:extLst>
          </p:cNvPr>
          <p:cNvCxnSpPr>
            <a:cxnSpLocks/>
          </p:cNvCxnSpPr>
          <p:nvPr/>
        </p:nvCxnSpPr>
        <p:spPr>
          <a:xfrm flipH="1">
            <a:off x="10189028" y="1749578"/>
            <a:ext cx="307521" cy="4318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2C760B7-57F9-4810-5FB7-27CBA020DE73}"/>
              </a:ext>
            </a:extLst>
          </p:cNvPr>
          <p:cNvCxnSpPr>
            <a:cxnSpLocks/>
          </p:cNvCxnSpPr>
          <p:nvPr/>
        </p:nvCxnSpPr>
        <p:spPr>
          <a:xfrm>
            <a:off x="10374085" y="1365022"/>
            <a:ext cx="103414" cy="42844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DFB714B-0E1A-9DBF-9DE7-8E880C52E4E5}"/>
              </a:ext>
            </a:extLst>
          </p:cNvPr>
          <p:cNvCxnSpPr>
            <a:cxnSpLocks/>
          </p:cNvCxnSpPr>
          <p:nvPr/>
        </p:nvCxnSpPr>
        <p:spPr>
          <a:xfrm>
            <a:off x="10458450" y="1765934"/>
            <a:ext cx="503463" cy="656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574407A-B326-697B-C819-F5355609AAD2}"/>
              </a:ext>
            </a:extLst>
          </p:cNvPr>
          <p:cNvCxnSpPr>
            <a:cxnSpLocks/>
          </p:cNvCxnSpPr>
          <p:nvPr/>
        </p:nvCxnSpPr>
        <p:spPr>
          <a:xfrm flipV="1">
            <a:off x="10776856" y="2402746"/>
            <a:ext cx="419100" cy="54728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1D2FEE2-90F4-344E-3497-90A0AA4323A7}"/>
              </a:ext>
            </a:extLst>
          </p:cNvPr>
          <p:cNvCxnSpPr>
            <a:cxnSpLocks/>
          </p:cNvCxnSpPr>
          <p:nvPr/>
        </p:nvCxnSpPr>
        <p:spPr>
          <a:xfrm flipH="1" flipV="1">
            <a:off x="10972798" y="1843515"/>
            <a:ext cx="223157" cy="5676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8E5E22D-A087-6536-9E66-331CDB8314B2}"/>
              </a:ext>
            </a:extLst>
          </p:cNvPr>
          <p:cNvCxnSpPr>
            <a:cxnSpLocks/>
          </p:cNvCxnSpPr>
          <p:nvPr/>
        </p:nvCxnSpPr>
        <p:spPr>
          <a:xfrm>
            <a:off x="10776856" y="3233057"/>
            <a:ext cx="495301" cy="214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9C77307-DB45-4357-8EFF-2967D196B1DF}"/>
              </a:ext>
            </a:extLst>
          </p:cNvPr>
          <p:cNvCxnSpPr>
            <a:cxnSpLocks/>
          </p:cNvCxnSpPr>
          <p:nvPr/>
        </p:nvCxnSpPr>
        <p:spPr>
          <a:xfrm>
            <a:off x="11212283" y="2334985"/>
            <a:ext cx="223157" cy="6150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6D6BCA3-564E-AEF5-DB3C-657BCD007A94}"/>
              </a:ext>
            </a:extLst>
          </p:cNvPr>
          <p:cNvCxnSpPr>
            <a:cxnSpLocks/>
          </p:cNvCxnSpPr>
          <p:nvPr/>
        </p:nvCxnSpPr>
        <p:spPr>
          <a:xfrm flipH="1">
            <a:off x="11299372" y="2950028"/>
            <a:ext cx="136068" cy="4980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B00BF8-3903-84B9-E4F7-228C38F78E05}"/>
              </a:ext>
            </a:extLst>
          </p:cNvPr>
          <p:cNvCxnSpPr>
            <a:cxnSpLocks/>
          </p:cNvCxnSpPr>
          <p:nvPr/>
        </p:nvCxnSpPr>
        <p:spPr>
          <a:xfrm flipH="1">
            <a:off x="10586356" y="4109357"/>
            <a:ext cx="609599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4B10086-087E-9457-8FDE-0EB8FBC3D611}"/>
              </a:ext>
            </a:extLst>
          </p:cNvPr>
          <p:cNvCxnSpPr>
            <a:cxnSpLocks/>
          </p:cNvCxnSpPr>
          <p:nvPr/>
        </p:nvCxnSpPr>
        <p:spPr>
          <a:xfrm flipH="1">
            <a:off x="11195955" y="3445328"/>
            <a:ext cx="76202" cy="7075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B71346E-6681-7EFF-E5E5-5994F1C1476B}"/>
              </a:ext>
            </a:extLst>
          </p:cNvPr>
          <p:cNvSpPr/>
          <p:nvPr/>
        </p:nvSpPr>
        <p:spPr>
          <a:xfrm>
            <a:off x="8501741" y="243877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740C800-9DC0-3C4C-12B0-35E8AD18601C}"/>
              </a:ext>
            </a:extLst>
          </p:cNvPr>
          <p:cNvSpPr/>
          <p:nvPr/>
        </p:nvSpPr>
        <p:spPr>
          <a:xfrm>
            <a:off x="9127670" y="30957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/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/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249">
            <a:extLst>
              <a:ext uri="{FF2B5EF4-FFF2-40B4-BE49-F238E27FC236}">
                <a16:creationId xmlns:a16="http://schemas.microsoft.com/office/drawing/2014/main" id="{8433749F-DFFC-1C7F-5D75-45840F50B559}"/>
              </a:ext>
            </a:extLst>
          </p:cNvPr>
          <p:cNvSpPr/>
          <p:nvPr/>
        </p:nvSpPr>
        <p:spPr>
          <a:xfrm>
            <a:off x="9149446" y="16991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/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Oval 251">
            <a:extLst>
              <a:ext uri="{FF2B5EF4-FFF2-40B4-BE49-F238E27FC236}">
                <a16:creationId xmlns:a16="http://schemas.microsoft.com/office/drawing/2014/main" id="{9088CB34-C58E-F1FA-48D2-0CDAC8483C7C}"/>
              </a:ext>
            </a:extLst>
          </p:cNvPr>
          <p:cNvSpPr/>
          <p:nvPr/>
        </p:nvSpPr>
        <p:spPr>
          <a:xfrm>
            <a:off x="9990366" y="173813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/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2BB52F1F-4C58-ABF3-0436-853C20699B99}"/>
              </a:ext>
            </a:extLst>
          </p:cNvPr>
          <p:cNvSpPr/>
          <p:nvPr/>
        </p:nvSpPr>
        <p:spPr>
          <a:xfrm>
            <a:off x="10608130" y="230507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/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F3D82A03-44E8-7EA7-356A-088E8BE969AD}"/>
              </a:ext>
            </a:extLst>
          </p:cNvPr>
          <p:cNvSpPr/>
          <p:nvPr/>
        </p:nvSpPr>
        <p:spPr>
          <a:xfrm>
            <a:off x="9552221" y="23105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/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3340701F-3CEE-9272-9866-059C39F73943}"/>
              </a:ext>
            </a:extLst>
          </p:cNvPr>
          <p:cNvSpPr/>
          <p:nvPr/>
        </p:nvSpPr>
        <p:spPr>
          <a:xfrm>
            <a:off x="10153650" y="29558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/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Oval 259">
            <a:extLst>
              <a:ext uri="{FF2B5EF4-FFF2-40B4-BE49-F238E27FC236}">
                <a16:creationId xmlns:a16="http://schemas.microsoft.com/office/drawing/2014/main" id="{BA5FB7A1-D26D-ED7D-1CDB-02CF762087F1}"/>
              </a:ext>
            </a:extLst>
          </p:cNvPr>
          <p:cNvSpPr/>
          <p:nvPr/>
        </p:nvSpPr>
        <p:spPr>
          <a:xfrm>
            <a:off x="10733314" y="377732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/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08EBF198-8D52-CE95-5168-90E7AC41B955}"/>
              </a:ext>
            </a:extLst>
          </p:cNvPr>
          <p:cNvSpPr/>
          <p:nvPr/>
        </p:nvSpPr>
        <p:spPr>
          <a:xfrm>
            <a:off x="11108869" y="302620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/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B27B6F5A-C9C9-E8A9-61F9-7729EE475142}"/>
              </a:ext>
            </a:extLst>
          </p:cNvPr>
          <p:cNvSpPr/>
          <p:nvPr/>
        </p:nvSpPr>
        <p:spPr>
          <a:xfrm>
            <a:off x="9786255" y="3593045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/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blipFill>
                <a:blip r:embed="rId14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Oval 271">
            <a:extLst>
              <a:ext uri="{FF2B5EF4-FFF2-40B4-BE49-F238E27FC236}">
                <a16:creationId xmlns:a16="http://schemas.microsoft.com/office/drawing/2014/main" id="{2065B09A-B4E0-2066-44E5-84943A428B3F}"/>
              </a:ext>
            </a:extLst>
          </p:cNvPr>
          <p:cNvSpPr/>
          <p:nvPr/>
        </p:nvSpPr>
        <p:spPr>
          <a:xfrm>
            <a:off x="9905999" y="45564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/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blipFill>
                <a:blip r:embed="rId15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FD909F4-3FCC-1133-30F1-9E5A4CCE043B}"/>
              </a:ext>
            </a:extLst>
          </p:cNvPr>
          <p:cNvSpPr/>
          <p:nvPr/>
        </p:nvSpPr>
        <p:spPr>
          <a:xfrm>
            <a:off x="8942613" y="39790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/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blipFill>
                <a:blip r:embed="rId16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C36A76F3-15A8-F46A-2C61-55D666CD2668}"/>
              </a:ext>
            </a:extLst>
          </p:cNvPr>
          <p:cNvSpPr/>
          <p:nvPr/>
        </p:nvSpPr>
        <p:spPr>
          <a:xfrm>
            <a:off x="8308519" y="340759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/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blipFill>
                <a:blip r:embed="rId17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Oval 277">
            <a:extLst>
              <a:ext uri="{FF2B5EF4-FFF2-40B4-BE49-F238E27FC236}">
                <a16:creationId xmlns:a16="http://schemas.microsoft.com/office/drawing/2014/main" id="{6F28A7D0-E9E5-3C20-6CE4-BDE32BBE09A1}"/>
              </a:ext>
            </a:extLst>
          </p:cNvPr>
          <p:cNvSpPr/>
          <p:nvPr/>
        </p:nvSpPr>
        <p:spPr>
          <a:xfrm>
            <a:off x="7658102" y="304099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/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blipFill>
                <a:blip r:embed="rId18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Oval 279">
            <a:extLst>
              <a:ext uri="{FF2B5EF4-FFF2-40B4-BE49-F238E27FC236}">
                <a16:creationId xmlns:a16="http://schemas.microsoft.com/office/drawing/2014/main" id="{C09A9E0F-CAA1-D624-6FA6-FD6E214CCD40}"/>
              </a:ext>
            </a:extLst>
          </p:cNvPr>
          <p:cNvSpPr/>
          <p:nvPr/>
        </p:nvSpPr>
        <p:spPr>
          <a:xfrm>
            <a:off x="7440383" y="361947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/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blipFill>
                <a:blip r:embed="rId19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Oval 281">
            <a:extLst>
              <a:ext uri="{FF2B5EF4-FFF2-40B4-BE49-F238E27FC236}">
                <a16:creationId xmlns:a16="http://schemas.microsoft.com/office/drawing/2014/main" id="{3DE961D7-4085-F3BA-DFF0-948FFAA58967}"/>
              </a:ext>
            </a:extLst>
          </p:cNvPr>
          <p:cNvSpPr/>
          <p:nvPr/>
        </p:nvSpPr>
        <p:spPr>
          <a:xfrm>
            <a:off x="7500257" y="40552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/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blipFill>
                <a:blip r:embed="rId20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Oval 283">
            <a:extLst>
              <a:ext uri="{FF2B5EF4-FFF2-40B4-BE49-F238E27FC236}">
                <a16:creationId xmlns:a16="http://schemas.microsoft.com/office/drawing/2014/main" id="{7300C16B-EBC3-7261-6953-EB875349BB39}"/>
              </a:ext>
            </a:extLst>
          </p:cNvPr>
          <p:cNvSpPr/>
          <p:nvPr/>
        </p:nvSpPr>
        <p:spPr>
          <a:xfrm>
            <a:off x="8085364" y="444446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/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blipFill>
                <a:blip r:embed="rId21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Oval 285">
            <a:extLst>
              <a:ext uri="{FF2B5EF4-FFF2-40B4-BE49-F238E27FC236}">
                <a16:creationId xmlns:a16="http://schemas.microsoft.com/office/drawing/2014/main" id="{6553F00B-F31E-2AB1-C1EC-F077AFE00A7B}"/>
              </a:ext>
            </a:extLst>
          </p:cNvPr>
          <p:cNvSpPr/>
          <p:nvPr/>
        </p:nvSpPr>
        <p:spPr>
          <a:xfrm>
            <a:off x="8855527" y="484995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/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blipFill>
                <a:blip r:embed="rId22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</a:t>
            </a:r>
            <a:r>
              <a:rPr lang="en-US" dirty="0" err="1"/>
              <a:t>quantizaton</a:t>
            </a:r>
            <a:r>
              <a:rPr lang="en-US" dirty="0"/>
              <a:t>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94990-A112-0BCA-24F8-E1876AAB2D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</a:t>
                </a:r>
                <a:r>
                  <a:rPr lang="en-US" b="1" dirty="0">
                    <a:latin typeface="+mn-lt"/>
                  </a:rPr>
                  <a:t>Euclidean norm</a:t>
                </a:r>
                <a:r>
                  <a:rPr lang="en-US" dirty="0">
                    <a:latin typeface="+mn-lt"/>
                  </a:rPr>
                  <a:t>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Veroni cell are </a:t>
                </a:r>
                <a:r>
                  <a:rPr lang="en-US" b="1" dirty="0">
                    <a:latin typeface="+mn-lt"/>
                  </a:rPr>
                  <a:t>convex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code book </a:t>
                </a:r>
                <a:r>
                  <a:rPr lang="en-US" dirty="0">
                    <a:latin typeface="+mn-lt"/>
                  </a:rPr>
                  <a:t>for the cells is the list of centroids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94990-A112-0BCA-24F8-E1876AAB2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22C5-6E71-3A53-3150-FEA81E6C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2E36-66DF-3A77-FB5F-595F64A3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E211-D454-0B66-3BC9-F69FC1ED61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8"/>
            <a:ext cx="11412312" cy="580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Product Quantization (PQ) uses </a:t>
            </a:r>
            <a:r>
              <a:rPr lang="en-US" b="1" dirty="0">
                <a:latin typeface="+mn-lt"/>
              </a:rPr>
              <a:t>asymmetric distance calculations (ASD)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727F69-952A-6002-8427-3FED403BBB2F}"/>
              </a:ext>
            </a:extLst>
          </p:cNvPr>
          <p:cNvGrpSpPr/>
          <p:nvPr/>
        </p:nvGrpSpPr>
        <p:grpSpPr>
          <a:xfrm>
            <a:off x="4425903" y="2425838"/>
            <a:ext cx="2579045" cy="2298539"/>
            <a:chOff x="4425904" y="2425838"/>
            <a:chExt cx="3738150" cy="30933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68024D-8A49-4A84-8F12-C97644C0047E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E05890-AF4C-19C8-B75E-7E3E4F0E56A8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D73240-C1BF-C665-6EB6-5F65E9F2D417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24F4B5-5CB7-2B16-70AF-9F1E18228AAD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AB02EC-AAB2-E635-9908-66DD9BBC28D7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0F55D6-BCDA-402E-65C1-41FDA3F4C8EC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A7F062-C990-E16D-E6E3-B938240BAC0C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EDDA8-46DA-53AF-FE4F-6B634B7A5AAD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120C65-8E12-579A-A300-D172A9FD8A21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64369E-2874-5EA3-0D88-88637FA7C72A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25619-B7B6-A0CB-300B-CC793629CE87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6B66FF-D160-8D69-7A58-532FC721C869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05467E-1963-F9CF-0B35-B94E1E35C3AD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1EEA05-781A-02A4-4F1A-E08175E5FBE6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995793-06B2-DC61-B3A9-7CDED1F5AE6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CCFADA-1227-63D4-9C9E-CBCB579BE57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00736A-09B7-0316-46D9-BA0B60B7C600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F2763-01D6-6547-6933-9DAEA25B2DC9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210945-DDEE-E1EB-B98F-1085839247F4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6858CB-6BDD-0FB5-346E-41A545D1DC99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97A42BB-F2A5-4125-4F29-D0C2E27062A2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BCDCDE-A553-E9A9-4936-B0591A899B51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0C0080-76F9-F812-7480-04453881D2DD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F7EB1-D44F-3EB8-DF48-27B61B7BC867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4EDC10-C055-BA48-4823-60625CCFFE6D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3BEA87-F39A-DD1F-191E-B141552297DC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E8A34-5037-01F1-67EA-4EBC04729F7E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AF458F-C2A6-2BF6-F874-607786797E86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2FA2E-E4E0-3C28-09E1-A7E410682C01}"/>
              </a:ext>
            </a:extLst>
          </p:cNvPr>
          <p:cNvCxnSpPr>
            <a:cxnSpLocks/>
          </p:cNvCxnSpPr>
          <p:nvPr/>
        </p:nvCxnSpPr>
        <p:spPr>
          <a:xfrm>
            <a:off x="4425904" y="2345230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0C41FC-E750-3904-0853-D93C77EEE905}"/>
              </a:ext>
            </a:extLst>
          </p:cNvPr>
          <p:cNvCxnSpPr>
            <a:cxnSpLocks/>
          </p:cNvCxnSpPr>
          <p:nvPr/>
        </p:nvCxnSpPr>
        <p:spPr>
          <a:xfrm flipV="1">
            <a:off x="4278086" y="2502788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/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/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00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74B2-A23F-91A3-9F07-6314025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F6C-7130-4BA8-A47C-143B5BA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0D43-2A71-D8DD-0AAC-9671EF542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018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We need an efficient way to (approximately) perform similarity joins at massive scale   </a:t>
                </a:r>
              </a:p>
              <a:p>
                <a:r>
                  <a:rPr lang="en-US" dirty="0">
                    <a:latin typeface="+mn-lt"/>
                  </a:rPr>
                  <a:t>Simple linear similarity search over n observation vectors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infeasible for large scale problems!</a:t>
                </a:r>
              </a:p>
              <a:p>
                <a:r>
                  <a:rPr lang="en-US" dirty="0">
                    <a:latin typeface="+mn-lt"/>
                  </a:rPr>
                  <a:t>Find exact low-dimensional similarity with KD-tree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Efficient algorithm for finding nearest neighbors in low dimensional spaces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Scalable for small to medium size datasets</a:t>
                </a:r>
              </a:p>
              <a:p>
                <a:r>
                  <a:rPr lang="en-US" dirty="0">
                    <a:latin typeface="+mn-lt"/>
                  </a:rPr>
                  <a:t>Need an efficient method for large-scale and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847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dirty="0">
                <a:latin typeface="+mn-lt"/>
              </a:rPr>
              <a:t>Tree search</a:t>
            </a:r>
          </a:p>
          <a:p>
            <a:pPr lvl="1"/>
            <a:r>
              <a:rPr lang="en-US" sz="2800" dirty="0">
                <a:latin typeface="+mn-lt"/>
              </a:rPr>
              <a:t>Hash-based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Quantization-based search</a:t>
            </a:r>
          </a:p>
          <a:p>
            <a:pPr lvl="1"/>
            <a:r>
              <a:rPr lang="en-US" sz="2800" dirty="0">
                <a:latin typeface="+mn-lt"/>
              </a:rPr>
              <a:t>Graph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Concatenating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by concatenating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concatenated indices  </a:t>
            </a:r>
          </a:p>
          <a:p>
            <a:r>
              <a:rPr lang="en-US" dirty="0">
                <a:latin typeface="+mn-lt"/>
              </a:rPr>
              <a:t>FAISS allows a complex set of choices for concatenated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concatenated </a:t>
            </a:r>
            <a:r>
              <a:rPr lang="en-US" dirty="0" err="1">
                <a:latin typeface="+mn-lt"/>
              </a:rPr>
              <a:t>indicies</a:t>
            </a:r>
            <a:r>
              <a:rPr lang="en-US" dirty="0">
                <a:latin typeface="+mn-lt"/>
              </a:rPr>
              <a:t>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concatenated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</a:t>
            </a:r>
            <a:r>
              <a:rPr lang="en-US" dirty="0" err="1">
                <a:latin typeface="+mn-lt"/>
              </a:rPr>
              <a:t>purmutations</a:t>
            </a:r>
            <a:r>
              <a:rPr lang="en-US" dirty="0">
                <a:latin typeface="+mn-lt"/>
              </a:rPr>
              <a:t> do not make sense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(128,"OPQ16_64,IMI2x8,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2173799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3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60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1044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29956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11482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46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19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4196844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09101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0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13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365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6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9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4314-6D82-D0BF-2413-2C9B6314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D6AF-E7E1-2D5C-B2DA-07328AD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Mini-Hashes and Sketches</a:t>
            </a:r>
            <a:br>
              <a:rPr lang="en-US" b="1" dirty="0"/>
            </a:br>
            <a:r>
              <a:rPr lang="en-US" b="1" dirty="0"/>
              <a:t>For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28047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Locally sensitive hashing (LSH) </a:t>
                </a:r>
                <a:r>
                  <a:rPr lang="en-US" dirty="0">
                    <a:latin typeface="+mn-lt"/>
                  </a:rPr>
                  <a:t>is a computationally efficient method to measure similarity in high dimensional spaces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LSH algorithms perform approximate 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for high dimensional space      </a:t>
                </a:r>
              </a:p>
              <a:p>
                <a:r>
                  <a:rPr lang="en-US" dirty="0">
                    <a:latin typeface="+mn-lt"/>
                  </a:rPr>
                  <a:t>LSH algorithms can be applied to categorical and numeric data   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 similarity  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Cosign similarity </a:t>
                </a:r>
              </a:p>
              <a:p>
                <a:pPr lvl="1"/>
                <a:r>
                  <a:rPr lang="en-US" dirty="0">
                    <a:latin typeface="+mn-lt"/>
                  </a:rPr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  <a:blipFill>
                <a:blip r:embed="rId4"/>
                <a:stretch>
                  <a:fillRect l="-1157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280" y="898164"/>
            <a:ext cx="11063382" cy="267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process flow for LSH for document similarity  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Goal is to perform similarity search between documents in corpus</a:t>
            </a:r>
          </a:p>
          <a:p>
            <a:r>
              <a:rPr lang="en-US" dirty="0">
                <a:latin typeface="+mn-lt"/>
              </a:rPr>
              <a:t>Process involves three steps   </a:t>
            </a:r>
          </a:p>
          <a:p>
            <a:r>
              <a:rPr lang="en-US" dirty="0">
                <a:latin typeface="+mn-lt"/>
              </a:rPr>
              <a:t>Similar workflow for images and other content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BE6CEA0-9A98-7185-1BBF-C99CD497D715}"/>
              </a:ext>
            </a:extLst>
          </p:cNvPr>
          <p:cNvSpPr/>
          <p:nvPr/>
        </p:nvSpPr>
        <p:spPr>
          <a:xfrm rot="5400000">
            <a:off x="3523477" y="3835104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4BD74-E833-890F-38FC-78E74B0F4FDE}"/>
              </a:ext>
            </a:extLst>
          </p:cNvPr>
          <p:cNvSpPr txBox="1"/>
          <p:nvPr/>
        </p:nvSpPr>
        <p:spPr>
          <a:xfrm>
            <a:off x="3603170" y="4357807"/>
            <a:ext cx="1636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Shingling of document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846E49C-9537-F787-3165-FCB971133079}"/>
              </a:ext>
            </a:extLst>
          </p:cNvPr>
          <p:cNvSpPr/>
          <p:nvPr/>
        </p:nvSpPr>
        <p:spPr>
          <a:xfrm rot="5400000">
            <a:off x="6328621" y="3835102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811BC-A8E0-00B0-FE64-13565D8044A8}"/>
              </a:ext>
            </a:extLst>
          </p:cNvPr>
          <p:cNvSpPr txBox="1"/>
          <p:nvPr/>
        </p:nvSpPr>
        <p:spPr>
          <a:xfrm>
            <a:off x="6451208" y="3988473"/>
            <a:ext cx="1636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Mini-hashing to create sketch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E262769-0F2B-2FDA-DBA2-003E1BDCE022}"/>
              </a:ext>
            </a:extLst>
          </p:cNvPr>
          <p:cNvSpPr/>
          <p:nvPr/>
        </p:nvSpPr>
        <p:spPr>
          <a:xfrm rot="5400000">
            <a:off x="9237460" y="3770804"/>
            <a:ext cx="1796307" cy="2005001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F8A8-4F37-25D1-7414-81764AFFEC53}"/>
              </a:ext>
            </a:extLst>
          </p:cNvPr>
          <p:cNvSpPr txBox="1"/>
          <p:nvPr/>
        </p:nvSpPr>
        <p:spPr>
          <a:xfrm>
            <a:off x="9192984" y="4173138"/>
            <a:ext cx="190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approximated by LSH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F3CD132-BF43-FDE1-53FB-9505066B9CD6}"/>
              </a:ext>
            </a:extLst>
          </p:cNvPr>
          <p:cNvSpPr/>
          <p:nvPr/>
        </p:nvSpPr>
        <p:spPr>
          <a:xfrm>
            <a:off x="987532" y="3988473"/>
            <a:ext cx="1594758" cy="1475014"/>
          </a:xfrm>
          <a:prstGeom prst="flowChartMagneticDisk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Corpus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82368E9-1964-4770-9ABD-4B9307DEB008}"/>
              </a:ext>
            </a:extLst>
          </p:cNvPr>
          <p:cNvSpPr/>
          <p:nvPr/>
        </p:nvSpPr>
        <p:spPr>
          <a:xfrm rot="16200000">
            <a:off x="8365866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623F36-9DD9-01B1-7ECD-15650EB00977}"/>
              </a:ext>
            </a:extLst>
          </p:cNvPr>
          <p:cNvSpPr/>
          <p:nvPr/>
        </p:nvSpPr>
        <p:spPr>
          <a:xfrm rot="16200000">
            <a:off x="2777369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529AB-69EA-E73C-E447-68A59CC4E556}"/>
              </a:ext>
            </a:extLst>
          </p:cNvPr>
          <p:cNvSpPr/>
          <p:nvPr/>
        </p:nvSpPr>
        <p:spPr>
          <a:xfrm rot="16200000">
            <a:off x="5628074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7B35-8AF8-3E3F-9285-48A0C513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1325-53CA-D7CB-C924-BDFCCF4A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Locally 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045716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the Jaccard similarity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𝐽𝑎𝑐𝑐𝑎𝑟𝑑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 signatures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we see the following sensitivity of the decision function: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sensitivity to positive cases is low, </a:t>
                </a:r>
                <a:r>
                  <a:rPr lang="en-US" b="1" dirty="0">
                    <a:latin typeface="+mn-lt"/>
                  </a:rPr>
                  <a:t>poor sensitivity to discoveries</a:t>
                </a:r>
                <a:r>
                  <a:rPr lang="en-US" dirty="0">
                    <a:latin typeface="+mn-lt"/>
                  </a:rPr>
                  <a:t>!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  <a:blipFill>
                <a:blip r:embed="rId3"/>
                <a:stretch>
                  <a:fillRect l="-1111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8DFA8-709B-4A59-83BD-A10EDB192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5892"/>
              </p:ext>
            </p:extLst>
          </p:nvPr>
        </p:nvGraphicFramePr>
        <p:xfrm>
          <a:off x="831850" y="2732723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34849908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63618795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5452255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031338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6517490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3586065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3.2000E-04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87577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2.4300E-03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9.9757E-01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3493326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1.0240E-02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9.8976E-01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413673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3.1250E-02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9.6875E-01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26719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7.7760E-02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9.2224E-01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4069152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1.6807E-01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8.3193E-01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137424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3.2768E-01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6.7232E-01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327.68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483147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5.9049E-01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4.0951E-01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590.49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481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8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banded mini-hashing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latin typeface="+mn-lt"/>
                  </a:rPr>
                  <a:t> we find the following sensitivities: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Sensitivity to positive cases has increased significantly!  </a:t>
                </a:r>
              </a:p>
              <a:p>
                <a:r>
                  <a:rPr lang="en-US" dirty="0">
                    <a:latin typeface="+mn-lt"/>
                  </a:rPr>
                  <a:t>Some increase in false positive cases, increased false discovery rate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0D948-42FC-4C88-86EE-F00DB89C9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87182"/>
              </p:ext>
            </p:extLst>
          </p:nvPr>
        </p:nvGraphicFramePr>
        <p:xfrm>
          <a:off x="584200" y="2154952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17380878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924271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6380270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997096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0579229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1.9998E-04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9.9980E-01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684844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6.3806E-03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889486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4.7494E-02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9.5251E-01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7536057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8.1395E-01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384637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4.7005E-01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5.2995E-01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383058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8.0190E-01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1.9810E-01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801.90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278931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9.7478E-01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2.5219E-02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974.78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917867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3.5606E-04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999.64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915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1.0000E+00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1.7591E-08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1690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9936"/>
            <a:ext cx="11525250" cy="59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Probabilities from banded mini-hashing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89CA6-DD76-7409-13C6-FA538BC3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8" y="1605888"/>
            <a:ext cx="6273932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6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Consider how local sensitivity is constructed for Jaccard similarity: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For mini-hash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is</a:t>
                </a:r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2470" r="-1270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Example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Jaccard similarity </a:t>
                </a:r>
              </a:p>
              <a:p>
                <a:r>
                  <a:rPr lang="en-US" dirty="0">
                    <a:latin typeface="+mn-lt"/>
                  </a:rPr>
                  <a:t>Set the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latin typeface="+mn-lt"/>
                  </a:rPr>
                  <a:t>Then: </a:t>
                </a:r>
              </a:p>
              <a:p>
                <a:pPr lvl="1"/>
                <a:r>
                  <a:rPr lang="en-US" dirty="0">
                    <a:latin typeface="+mn-lt"/>
                  </a:rPr>
                  <a:t>Probability of match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Probability of false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=1−0.6=0.4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Can visualize relationship between hash function and sensitivity of the decision rule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Higher sensitivity,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and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increases probability of correct decision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  <a:blipFill>
                <a:blip r:embed="rId3"/>
                <a:stretch>
                  <a:fillRect l="-952" t="-795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F35517-4F73-4034-8FDD-6EB5CD0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02" y="2902336"/>
            <a:ext cx="5403998" cy="362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8D23-BF29-497D-A119-A80232340E6A}"/>
              </a:ext>
            </a:extLst>
          </p:cNvPr>
          <p:cNvSpPr txBox="1"/>
          <p:nvPr/>
        </p:nvSpPr>
        <p:spPr>
          <a:xfrm>
            <a:off x="3241040" y="6527264"/>
            <a:ext cx="49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Credit; </a:t>
            </a:r>
            <a:r>
              <a:rPr lang="en-US" dirty="0" err="1"/>
              <a:t>Leskovec</a:t>
            </a:r>
            <a:r>
              <a:rPr lang="en-US" dirty="0"/>
              <a:t> et.al.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231F-CF4C-88FC-DE8E-FF7D0CAA88A2}"/>
              </a:ext>
            </a:extLst>
          </p:cNvPr>
          <p:cNvSpPr txBox="1"/>
          <p:nvPr/>
        </p:nvSpPr>
        <p:spPr>
          <a:xfrm>
            <a:off x="6824421" y="5014144"/>
            <a:ext cx="100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24DD-E961-A0FF-562A-F974593993CF}"/>
              </a:ext>
            </a:extLst>
          </p:cNvPr>
          <p:cNvSpPr txBox="1"/>
          <p:nvPr/>
        </p:nvSpPr>
        <p:spPr>
          <a:xfrm>
            <a:off x="3985645" y="2782669"/>
            <a:ext cx="10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316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1614-7556-0990-89BE-B6D81C26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547-44B4-22A7-AAC8-A7BBF3D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Improving LSH</a:t>
            </a:r>
          </a:p>
        </p:txBody>
      </p:sp>
    </p:spTree>
    <p:extLst>
      <p:ext uri="{BB962C8B-B14F-4D97-AF65-F5344CB8AC3E}">
        <p14:creationId xmlns:p14="http://schemas.microsoft.com/office/powerpoint/2010/main" val="4141996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r>
                  <a:rPr lang="en-US" dirty="0">
                    <a:latin typeface="+mn-lt"/>
                  </a:rPr>
                  <a:t>Construct a new family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called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by </a:t>
                </a:r>
                <a:r>
                  <a:rPr lang="en-US" b="1" dirty="0">
                    <a:latin typeface="+mn-lt"/>
                  </a:rPr>
                  <a:t>AND-construction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Assuming </a:t>
                </a:r>
                <a:r>
                  <a:rPr lang="en-US" b="1" dirty="0">
                    <a:latin typeface="+mn-lt"/>
                  </a:rPr>
                  <a:t>independence of the distance functions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AND-construction uses agreement – logical AND</a:t>
                </a:r>
              </a:p>
              <a:p>
                <a:r>
                  <a:rPr lang="en-US" dirty="0">
                    <a:latin typeface="+mn-lt"/>
                  </a:rPr>
                  <a:t>AND-construction </a:t>
                </a:r>
                <a:r>
                  <a:rPr lang="en-US" b="1" dirty="0">
                    <a:latin typeface="+mn-lt"/>
                  </a:rPr>
                  <a:t>decreases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23749</TotalTime>
  <Words>7326</Words>
  <Application>Microsoft Office PowerPoint</Application>
  <PresentationFormat>Widescreen</PresentationFormat>
  <Paragraphs>1619</Paragraphs>
  <Slides>114</Slides>
  <Notes>100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4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Coarse Quantization</vt:lpstr>
      <vt:lpstr>Coarse coding divides the search region</vt:lpstr>
      <vt:lpstr>Coarse quantizaton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Hierarchical Navigable Small World (HNSW) Graphs</vt:lpstr>
      <vt:lpstr>Hierarchical Navigable Small World Graphs</vt:lpstr>
      <vt:lpstr>Hierarchical Navigable Small World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Concatenating Indices</vt:lpstr>
      <vt:lpstr>Concatenating Indices </vt:lpstr>
      <vt:lpstr>Concatenating Indices </vt:lpstr>
      <vt:lpstr>Concatenating Indices 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Mini-Hashes and Sketches For Similarity Search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Functions</vt:lpstr>
      <vt:lpstr>Locally Sensitive Functions</vt:lpstr>
      <vt:lpstr>Locally Sensitive Functions</vt:lpstr>
      <vt:lpstr>Improving LSH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Efficient LSH</vt:lpstr>
      <vt:lpstr>Efficient LSH</vt:lpstr>
      <vt:lpstr>LSH With Other Similarity Metrics</vt:lpstr>
      <vt:lpstr>LSH with Hamming Distance</vt:lpstr>
      <vt:lpstr>LSH for Numeric Variables</vt:lpstr>
      <vt:lpstr>LSH for Numeric Variables  </vt:lpstr>
      <vt:lpstr>LSH for Numeric Variables  </vt:lpstr>
      <vt:lpstr>LSH for Numeric Variables  </vt:lpstr>
      <vt:lpstr>LSH for Numeric Variables</vt:lpstr>
      <vt:lpstr>LSH for Numeric Variables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741</cp:revision>
  <dcterms:created xsi:type="dcterms:W3CDTF">2021-06-01T18:04:30Z</dcterms:created>
  <dcterms:modified xsi:type="dcterms:W3CDTF">2025-06-11T02:26:50Z</dcterms:modified>
</cp:coreProperties>
</file>